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62" r:id="rId4"/>
    <p:sldId id="363" r:id="rId5"/>
    <p:sldId id="364" r:id="rId6"/>
    <p:sldId id="365" r:id="rId7"/>
    <p:sldId id="366" r:id="rId8"/>
    <p:sldId id="368" r:id="rId9"/>
    <p:sldId id="369" r:id="rId10"/>
    <p:sldId id="370" r:id="rId11"/>
    <p:sldId id="371" r:id="rId12"/>
    <p:sldId id="372" r:id="rId13"/>
    <p:sldId id="367" r:id="rId14"/>
    <p:sldId id="354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D685"/>
    <a:srgbClr val="FF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58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91E7-9D35-407F-BDA6-F278179C8574}" type="datetimeFigureOut">
              <a:rPr lang="uk-UA" smtClean="0"/>
              <a:t>22.04.2019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27538-C613-4A73-A2CE-2E3A38E2983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583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7538-C613-4A73-A2CE-2E3A38E2983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103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E72F-1677-49B7-BF5B-982D670DDBB3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32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170C1-653D-4D8A-BA6A-DF98F021F95E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446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19F3-0A8E-4EFF-BFBC-F95631CDCCCE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250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D1BD78-28E2-4CF4-A75E-222D43B3CA1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14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78DBFA-55BF-4B54-8F8C-70361CF1283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53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1166F0-31B3-4D31-B675-A00C0A10258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9358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0AACC0-5FF7-4D97-9C1F-ADE1B5C53BA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7876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E50CC0-D44C-477B-9652-85868098210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656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82ECA8-865B-417C-BA38-519D079DAA7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677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BCF001-CD97-4DD9-B43A-D4B971FA36F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333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E1FAA2-9F8F-4F7B-8848-8CBE7A6DA03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532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A148-78D3-402B-AA0E-9EFFF3472066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509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EF5BB2-3F59-40D2-B633-23E5B1696B2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588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313259-4283-427D-A716-541008D9285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9515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39C1E4-131D-47AB-875B-F858775A568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589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281B-77AF-473D-ABCC-58C0FC68590A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728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19588-C154-448C-B7E8-CC09D84B6050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85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EE00-DC68-413D-B94E-331218CA761D}" type="datetime1">
              <a:rPr lang="uk-UA" smtClean="0"/>
              <a:t>22.04.2019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436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685C-388D-4A26-BFEF-2986BE933373}" type="datetime1">
              <a:rPr lang="uk-UA" smtClean="0"/>
              <a:t>22.04.2019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31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CE-F654-46AC-A26E-406C6DFB228F}" type="datetime1">
              <a:rPr lang="uk-UA" smtClean="0"/>
              <a:t>22.04.2019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398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ED73-A06A-4967-91A8-72FFDF56B071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39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0CF1-FB61-402B-A801-D6F124434964}" type="datetime1">
              <a:rPr lang="uk-UA" smtClean="0"/>
              <a:t>22.04.2019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7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B719F-B8FF-4ED3-B605-3A7BD37F5EFA}" type="datetime1">
              <a:rPr lang="uk-UA" smtClean="0"/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D663-84F4-46BE-95C8-A990D879E49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5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2051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20D260A-0936-4E2E-8985-74C5B626AF50}" type="datetimeFigureOut">
              <a:rPr lang="uk-UA"/>
              <a:pPr>
                <a:defRPr/>
              </a:pPr>
              <a:t>22.04.2019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410935D-0215-4810-BFF5-4ED0874421A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fu-logo-V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" y="-1536"/>
            <a:ext cx="4239572" cy="120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3824236" y="5587706"/>
            <a:ext cx="4415412" cy="1177835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тренінг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аудиту ефективності</a:t>
            </a:r>
          </a:p>
          <a:p>
            <a:r>
              <a:rPr lang="uk-UA" sz="1600" b="1" i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17-19  квітня 2019 року</a:t>
            </a:r>
            <a:endParaRPr lang="uk-UA" sz="16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37" y="5438377"/>
            <a:ext cx="11033760" cy="1493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03514" y="1268412"/>
            <a:ext cx="11059885" cy="407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altLang="ru-RU" sz="4400" b="1" dirty="0" smtClean="0">
                <a:solidFill>
                  <a:schemeClr val="accent1"/>
                </a:solidFill>
              </a:rPr>
              <a:t>ПІДГОТОВКА</a:t>
            </a:r>
            <a:endParaRPr lang="en-US" altLang="ru-RU" sz="4400" b="1" dirty="0" smtClean="0">
              <a:solidFill>
                <a:schemeClr val="accent1"/>
              </a:solidFill>
            </a:endParaRPr>
          </a:p>
          <a:p>
            <a:pPr algn="ctr" eaLnBrk="1" hangingPunct="1"/>
            <a:r>
              <a:rPr lang="uk-UA" altLang="ru-RU" sz="4400" b="1" dirty="0" smtClean="0">
                <a:solidFill>
                  <a:schemeClr val="accent1"/>
                </a:solidFill>
              </a:rPr>
              <a:t>АУДИТОРСЬКОГО ЗВІТУ ТА ВИСНОВКІВ </a:t>
            </a:r>
            <a:r>
              <a:rPr lang="uk-UA" altLang="ru-RU" sz="4400" b="1" dirty="0">
                <a:solidFill>
                  <a:schemeClr val="accent1"/>
                </a:solidFill>
              </a:rPr>
              <a:t/>
            </a:r>
            <a:br>
              <a:rPr lang="uk-UA" altLang="ru-RU" sz="4400" b="1" dirty="0">
                <a:solidFill>
                  <a:schemeClr val="accent1"/>
                </a:solidFill>
              </a:rPr>
            </a:br>
            <a:endParaRPr lang="ru-RU" altLang="uk-UA" sz="4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759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560" y="365125"/>
            <a:ext cx="10198240" cy="1325563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Вимоги до аудиторських знахідок/доказів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74985" y="1994318"/>
            <a:ext cx="5702665" cy="4351338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36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Аудитори повинні отримати </a:t>
            </a:r>
            <a:r>
              <a:rPr lang="uk-UA" altLang="ru-RU" sz="3600" b="1" u="sng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відповідні, надійні</a:t>
            </a:r>
            <a:r>
              <a:rPr lang="uk-UA" altLang="ru-RU" sz="36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докази, </a:t>
            </a:r>
            <a:r>
              <a:rPr lang="uk-UA" altLang="ru-RU" sz="3600" b="1" u="sng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достатні</a:t>
            </a:r>
            <a:r>
              <a:rPr lang="uk-UA" altLang="ru-RU" sz="36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для того, щоб сформулювати </a:t>
            </a:r>
            <a:r>
              <a:rPr lang="uk-UA" altLang="ru-RU" sz="3600" b="1" u="sng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належні</a:t>
            </a:r>
            <a:r>
              <a:rPr lang="uk-UA" altLang="ru-RU" sz="36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висновки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10</a:t>
            </a:fld>
            <a:endParaRPr lang="uk-UA"/>
          </a:p>
        </p:txBody>
      </p:sp>
      <p:pic>
        <p:nvPicPr>
          <p:cNvPr id="7" name="Місце для вмісту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519" y="2232016"/>
            <a:ext cx="4072481" cy="28394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99" y="2232017"/>
            <a:ext cx="1497204" cy="26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7" y="365126"/>
            <a:ext cx="10178142" cy="81053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Аудиторські висновки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416818"/>
            <a:ext cx="9380974" cy="4760145"/>
          </a:xfrm>
        </p:spPr>
        <p:txBody>
          <a:bodyPr>
            <a:normAutofit lnSpcReduction="10000"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endParaRPr lang="uk-UA" altLang="ru-RU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r>
              <a:rPr lang="uk-UA" altLang="ru-RU" b="1" dirty="0" smtClean="0">
                <a:solidFill>
                  <a:schemeClr val="accent1">
                    <a:lumMod val="50000"/>
                  </a:schemeClr>
                </a:solidFill>
              </a:rPr>
              <a:t>      Висновки </a:t>
            </a:r>
            <a:r>
              <a:rPr lang="uk-UA" altLang="ru-RU" b="1" dirty="0">
                <a:solidFill>
                  <a:schemeClr val="accent1">
                    <a:lumMod val="50000"/>
                  </a:schemeClr>
                </a:solidFill>
              </a:rPr>
              <a:t>повинні бути чітко сформульовані. Вони можуть стосуватися об'єкту аудиту в цілому, а можуть стосуватися окремого аспекту дослідження. </a:t>
            </a:r>
            <a:endParaRPr lang="uk-UA" alt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66700" lvl="0" indent="-2667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0000"/>
              <a:buFontTx/>
              <a:buChar char="•"/>
              <a:defRPr/>
            </a:pPr>
            <a:endParaRPr lang="uk-UA" altLang="ru-RU" b="1" dirty="0">
              <a:solidFill>
                <a:srgbClr val="000000"/>
              </a:solidFill>
            </a:endParaRPr>
          </a:p>
          <a:p>
            <a:pPr marL="266700" lvl="0" indent="-2667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0000"/>
              <a:buFontTx/>
              <a:buChar char="•"/>
              <a:defRPr/>
            </a:pPr>
            <a:endParaRPr lang="uk-UA" altLang="ru-RU" b="1" i="1" u="sng" dirty="0" smtClean="0">
              <a:solidFill>
                <a:srgbClr val="000000"/>
              </a:solidFill>
            </a:endParaRPr>
          </a:p>
          <a:p>
            <a:pPr marL="266700" lvl="0" indent="-2667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0000"/>
              <a:buFontTx/>
              <a:buChar char="•"/>
              <a:defRPr/>
            </a:pPr>
            <a:endParaRPr lang="uk-UA" altLang="ru-RU" b="1" i="1" u="sng" dirty="0">
              <a:solidFill>
                <a:srgbClr val="000000"/>
              </a:solidFill>
            </a:endParaRPr>
          </a:p>
          <a:p>
            <a:pPr marL="266700" lvl="0" indent="-26670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0000"/>
              <a:buFontTx/>
              <a:buChar char="•"/>
              <a:defRPr/>
            </a:pPr>
            <a:endParaRPr lang="uk-UA" altLang="ru-RU" b="1" i="1" u="sng" dirty="0" smtClean="0">
              <a:solidFill>
                <a:srgbClr val="000000"/>
              </a:solidFill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endParaRPr lang="uk-UA" altLang="ru-RU" b="1" i="1" u="sng" dirty="0" smtClean="0">
              <a:solidFill>
                <a:srgbClr val="000000"/>
              </a:solidFill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r>
              <a:rPr lang="uk-UA" altLang="ru-RU" b="1" i="1" u="sng" dirty="0" smtClean="0">
                <a:solidFill>
                  <a:srgbClr val="000000"/>
                </a:solidFill>
              </a:rPr>
              <a:t> Коментар</a:t>
            </a:r>
            <a:r>
              <a:rPr lang="uk-UA" altLang="ru-RU" b="1" i="1" u="sng" dirty="0">
                <a:solidFill>
                  <a:srgbClr val="000000"/>
                </a:solidFill>
              </a:rPr>
              <a:t>: </a:t>
            </a:r>
            <a:r>
              <a:rPr lang="en-US" altLang="ru-RU" b="1" i="1" dirty="0">
                <a:solidFill>
                  <a:srgbClr val="000000"/>
                </a:solidFill>
              </a:rPr>
              <a:t> </a:t>
            </a:r>
            <a:r>
              <a:rPr lang="uk-UA" altLang="ru-RU" b="1" i="1" dirty="0">
                <a:solidFill>
                  <a:srgbClr val="000000"/>
                </a:solidFill>
              </a:rPr>
              <a:t>Проект </a:t>
            </a:r>
            <a:r>
              <a:rPr lang="uk-UA" altLang="ru-RU" b="1" i="1" dirty="0" smtClean="0">
                <a:solidFill>
                  <a:srgbClr val="000000"/>
                </a:solidFill>
              </a:rPr>
              <a:t>звіту </a:t>
            </a:r>
            <a:r>
              <a:rPr lang="uk-UA" altLang="ru-RU" b="1" i="1" dirty="0">
                <a:solidFill>
                  <a:srgbClr val="000000"/>
                </a:solidFill>
              </a:rPr>
              <a:t>та висновків повинен обговорюватися із </a:t>
            </a:r>
            <a:r>
              <a:rPr lang="uk-UA" altLang="ru-RU" b="1" i="1" dirty="0" smtClean="0">
                <a:solidFill>
                  <a:srgbClr val="000000"/>
                </a:solidFill>
              </a:rPr>
              <a:t>відповідальним за діяльність об'єкта </a:t>
            </a:r>
            <a:r>
              <a:rPr lang="uk-UA" altLang="ru-RU" b="1" i="1" dirty="0">
                <a:solidFill>
                  <a:srgbClr val="000000"/>
                </a:solidFill>
              </a:rPr>
              <a:t>аудиту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endParaRPr lang="pt-PT" altLang="ru-RU" b="1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11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542" y="2716003"/>
            <a:ext cx="2892512" cy="21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43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464" y="365126"/>
            <a:ext cx="10218335" cy="82058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Читабельність аудиторського звіту</a:t>
            </a:r>
            <a:endParaRPr lang="uk-UA" sz="3200" b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12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>
          <a:xfrm>
            <a:off x="572757" y="1306286"/>
            <a:ext cx="11344588" cy="5415189"/>
          </a:xfrm>
        </p:spPr>
        <p:txBody>
          <a:bodyPr>
            <a:normAutofit/>
          </a:bodyPr>
          <a:lstStyle/>
          <a:p>
            <a:pPr marL="4023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uk-UA" altLang="ru-RU" sz="2400" dirty="0"/>
              <a:t>Інформація є чіткою, як в цілому звіті, так і в кожній частині, абзаці, </a:t>
            </a:r>
            <a:r>
              <a:rPr lang="uk-UA" altLang="ru-RU" sz="2400" dirty="0" smtClean="0"/>
              <a:t>реченні.</a:t>
            </a:r>
            <a:endParaRPr lang="uk-UA" altLang="ru-RU" sz="2400" dirty="0"/>
          </a:p>
          <a:p>
            <a:pPr marL="4023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uk-UA" altLang="ru-RU" sz="2400" dirty="0"/>
              <a:t>Кожен параграф розпочинається із чіткого повідомлення, яке пояснює читачу зміст параграфу. Після цього ідуть деталі, пояснення, ілюстрації, приклади і </a:t>
            </a:r>
            <a:r>
              <a:rPr lang="uk-UA" altLang="ru-RU" sz="2400" dirty="0" err="1"/>
              <a:t>т.д</a:t>
            </a:r>
            <a:r>
              <a:rPr lang="uk-UA" altLang="ru-RU" sz="2400" dirty="0" smtClean="0"/>
              <a:t>.</a:t>
            </a:r>
            <a:endParaRPr lang="uk-UA" altLang="ru-RU" sz="2400" dirty="0"/>
          </a:p>
          <a:p>
            <a:pPr marL="4023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uk-UA" altLang="ru-RU" sz="2400" dirty="0"/>
              <a:t>Важливе повідомлення не повинно бути заховане у деталях. Деталі можуть міститися у нотатках, додатках тощо</a:t>
            </a:r>
            <a:r>
              <a:rPr lang="uk-UA" altLang="ru-RU" sz="2400" dirty="0" smtClean="0"/>
              <a:t>.</a:t>
            </a:r>
          </a:p>
          <a:p>
            <a:pPr marL="402300" lvl="0" indent="-3429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pPr>
            <a:r>
              <a:rPr lang="uk-UA" altLang="ru-RU" sz="2400" dirty="0">
                <a:solidFill>
                  <a:srgbClr val="000000"/>
                </a:solidFill>
              </a:rPr>
              <a:t>Логічне викладення аргументів, а не завуальованих припущень</a:t>
            </a:r>
            <a:r>
              <a:rPr lang="uk-UA" altLang="ru-RU" sz="2400" dirty="0" smtClean="0">
                <a:solidFill>
                  <a:srgbClr val="000000"/>
                </a:solidFill>
              </a:rPr>
              <a:t>.</a:t>
            </a:r>
            <a:endParaRPr lang="uk-UA" altLang="ru-RU" sz="2400" dirty="0">
              <a:solidFill>
                <a:srgbClr val="000000"/>
              </a:solidFill>
            </a:endParaRPr>
          </a:p>
          <a:p>
            <a:pPr marL="402300" lvl="0" indent="-3429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pPr>
            <a:r>
              <a:rPr lang="uk-UA" altLang="ru-RU" sz="2400" dirty="0">
                <a:solidFill>
                  <a:srgbClr val="000000"/>
                </a:solidFill>
              </a:rPr>
              <a:t>Не використовується мова жаргону. Речення короткі та чіткі</a:t>
            </a:r>
            <a:r>
              <a:rPr lang="uk-UA" altLang="ru-RU" sz="2400" dirty="0" smtClean="0">
                <a:solidFill>
                  <a:srgbClr val="000000"/>
                </a:solidFill>
              </a:rPr>
              <a:t>.</a:t>
            </a:r>
            <a:endParaRPr lang="uk-UA" altLang="ru-RU" sz="2400" dirty="0">
              <a:solidFill>
                <a:srgbClr val="000000"/>
              </a:solidFill>
            </a:endParaRPr>
          </a:p>
          <a:p>
            <a:pPr marL="402300" lvl="0" indent="-3429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pPr>
            <a:r>
              <a:rPr lang="uk-UA" altLang="ru-RU" sz="2400" dirty="0">
                <a:solidFill>
                  <a:srgbClr val="000000"/>
                </a:solidFill>
              </a:rPr>
              <a:t>Цифри виносять у таблиці, щоб не переобтяжувати читача із </a:t>
            </a:r>
            <a:r>
              <a:rPr lang="uk-UA" altLang="ru-RU" sz="2400" dirty="0" smtClean="0">
                <a:solidFill>
                  <a:srgbClr val="000000"/>
                </a:solidFill>
              </a:rPr>
              <a:t>інформацією.</a:t>
            </a:r>
            <a:endParaRPr lang="uk-UA" altLang="ru-RU" sz="2400" dirty="0">
              <a:solidFill>
                <a:srgbClr val="000000"/>
              </a:solidFill>
            </a:endParaRPr>
          </a:p>
          <a:p>
            <a:pPr marL="402300" lvl="0" indent="-3429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pPr>
            <a:r>
              <a:rPr lang="uk-UA" altLang="ru-RU" sz="2400" dirty="0">
                <a:solidFill>
                  <a:srgbClr val="000000"/>
                </a:solidFill>
              </a:rPr>
              <a:t>Розведення знахідок та </a:t>
            </a:r>
            <a:r>
              <a:rPr lang="uk-UA" altLang="ru-RU" sz="2400" dirty="0" smtClean="0">
                <a:solidFill>
                  <a:srgbClr val="000000"/>
                </a:solidFill>
              </a:rPr>
              <a:t>висновків.</a:t>
            </a:r>
            <a:endParaRPr lang="uk-UA" altLang="ru-RU" sz="2400" dirty="0">
              <a:solidFill>
                <a:srgbClr val="000000"/>
              </a:solidFill>
            </a:endParaRPr>
          </a:p>
          <a:p>
            <a:pPr marL="402300" lvl="0" indent="-34290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pPr>
            <a:r>
              <a:rPr lang="uk-UA" altLang="ru-RU" sz="2400" dirty="0">
                <a:solidFill>
                  <a:srgbClr val="000000"/>
                </a:solidFill>
              </a:rPr>
              <a:t>Помірне використання </a:t>
            </a:r>
            <a:r>
              <a:rPr lang="uk-UA" altLang="ru-RU" sz="2400" dirty="0" smtClean="0">
                <a:solidFill>
                  <a:srgbClr val="000000"/>
                </a:solidFill>
              </a:rPr>
              <a:t>скорочень.</a:t>
            </a:r>
            <a:endParaRPr lang="uk-UA" altLang="ru-RU" sz="24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uk-UA" altLang="ru-RU" dirty="0" smtClean="0"/>
          </a:p>
          <a:p>
            <a:pPr>
              <a:defRPr/>
            </a:pPr>
            <a:endParaRPr lang="uk-UA" alt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76" y="5069234"/>
            <a:ext cx="2143648" cy="14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1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25688" y="2220913"/>
            <a:ext cx="7651750" cy="2036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6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13432" y="1590711"/>
            <a:ext cx="104603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«</a:t>
            </a:r>
            <a:r>
              <a:rPr lang="uk-UA" sz="3600" b="1" i="1" dirty="0" smtClean="0"/>
              <a:t>Почніть </a:t>
            </a:r>
            <a:r>
              <a:rPr lang="uk-UA" sz="3600" b="1" i="1" dirty="0"/>
              <a:t>робити те, що потрібно. Потім робіть те, що можливо. І ви раптом виявите, що робите </a:t>
            </a:r>
            <a:r>
              <a:rPr lang="uk-UA" sz="3600" b="1" i="1" dirty="0" smtClean="0"/>
              <a:t>неможливе.»</a:t>
            </a:r>
            <a:endParaRPr lang="en-US" sz="3600" b="1" i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                                           </a:t>
            </a:r>
            <a:r>
              <a:rPr lang="uk-UA" sz="3600" b="1" dirty="0" smtClean="0"/>
              <a:t>                 </a:t>
            </a:r>
            <a:r>
              <a:rPr lang="uk-UA" sz="2400" b="1" dirty="0" err="1" smtClean="0"/>
              <a:t>Св.Франциск</a:t>
            </a:r>
            <a:r>
              <a:rPr lang="uk-UA" sz="2400" b="1" dirty="0" smtClean="0"/>
              <a:t> </a:t>
            </a:r>
            <a:r>
              <a:rPr lang="uk-UA" sz="2400" b="1" dirty="0" err="1"/>
              <a:t>Асізський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0" y="3195377"/>
            <a:ext cx="5734259" cy="356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464" y="365126"/>
            <a:ext cx="10218336" cy="92106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Аудиторський звіт</a:t>
            </a:r>
            <a:endParaRPr lang="uk-UA" sz="3200" b="1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06109"/>
            <a:ext cx="2743200" cy="365125"/>
          </a:xfrm>
        </p:spPr>
        <p:txBody>
          <a:bodyPr/>
          <a:lstStyle/>
          <a:p>
            <a:fld id="{F7C5D663-84F4-46BE-95C8-A990D879E497}" type="slidenum">
              <a:rPr lang="uk-UA" smtClean="0"/>
              <a:t>2</a:t>
            </a:fld>
            <a:endParaRPr lang="uk-UA"/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¾ÑÑÐµÑÑ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2" y="1415021"/>
            <a:ext cx="5334855" cy="454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5858189" y="1498597"/>
            <a:ext cx="5948624" cy="459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uk-UA" alt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Навіть найкраще проведений аудит не буде добре оцінено, якщо ми не зуміємо представити результати нашої праці.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uk-UA" alt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uk-UA" alt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uk-UA" alt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uk-UA" alt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uk-UA" alt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uk-UA" alt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Добре </a:t>
            </a:r>
            <a:r>
              <a:rPr lang="uk-UA" alt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підготовлений звіт максимізує вплив результатів аудиту</a:t>
            </a:r>
            <a:r>
              <a:rPr lang="uk-UA" alt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alt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19" y="2840863"/>
            <a:ext cx="1949381" cy="184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9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704" y="365125"/>
            <a:ext cx="10168095" cy="1098707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Цілі аудиторського звіту</a:t>
            </a:r>
            <a:endParaRPr lang="uk-UA" sz="3200" b="1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365" y="2396531"/>
            <a:ext cx="3343275" cy="3235570"/>
          </a:xfrm>
          <a:prstGeom prst="rect">
            <a:avLst/>
          </a:prstGeo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3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5822599" y="1677743"/>
            <a:ext cx="3979147" cy="1173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b="1" i="1" dirty="0">
                <a:solidFill>
                  <a:srgbClr val="000000"/>
                </a:solidFill>
              </a:rPr>
              <a:t>інформувати керівництво установи щодо результатів аудиту та стану об'єкта аудиту</a:t>
            </a:r>
            <a:endParaRPr lang="uk-UA" b="1" dirty="0"/>
          </a:p>
        </p:txBody>
      </p:sp>
      <p:sp>
        <p:nvSpPr>
          <p:cNvPr id="8" name="Прямокутник 7"/>
          <p:cNvSpPr/>
          <p:nvPr/>
        </p:nvSpPr>
        <p:spPr>
          <a:xfrm>
            <a:off x="5822599" y="3267417"/>
            <a:ext cx="4019341" cy="1266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b="1" i="1" dirty="0">
                <a:solidFill>
                  <a:srgbClr val="000000"/>
                </a:solidFill>
              </a:rPr>
              <a:t>переконати керівництво установи, що аудиторські висновки (знахідки) та рекомендації дієві й важливі</a:t>
            </a:r>
            <a:endParaRPr lang="uk-UA" b="1" dirty="0"/>
          </a:p>
        </p:txBody>
      </p:sp>
      <p:sp>
        <p:nvSpPr>
          <p:cNvPr id="9" name="Прямокутник 8"/>
          <p:cNvSpPr/>
          <p:nvPr/>
        </p:nvSpPr>
        <p:spPr>
          <a:xfrm>
            <a:off x="5802501" y="5067687"/>
            <a:ext cx="3999245" cy="1195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b="1" i="1" dirty="0">
                <a:solidFill>
                  <a:srgbClr val="000000"/>
                </a:solidFill>
              </a:rPr>
              <a:t>переконати керівництво установи вжити відповідні дії</a:t>
            </a:r>
            <a:endParaRPr lang="uk-UA" b="1" dirty="0"/>
          </a:p>
        </p:txBody>
      </p:sp>
      <p:cxnSp>
        <p:nvCxnSpPr>
          <p:cNvPr id="11" name="Пряма сполучна лінія 10"/>
          <p:cNvCxnSpPr/>
          <p:nvPr/>
        </p:nvCxnSpPr>
        <p:spPr>
          <a:xfrm flipH="1">
            <a:off x="4767523" y="2396531"/>
            <a:ext cx="1055076" cy="988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>
            <a:stCxn id="8" idx="1"/>
          </p:cNvCxnSpPr>
          <p:nvPr/>
        </p:nvCxnSpPr>
        <p:spPr>
          <a:xfrm flipH="1" flipV="1">
            <a:off x="4750357" y="3773595"/>
            <a:ext cx="1072242" cy="126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 flipH="1" flipV="1">
            <a:off x="4582048" y="4444268"/>
            <a:ext cx="1220453" cy="1148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9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704" y="365125"/>
            <a:ext cx="10168095" cy="1325563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Критерії підготовки якісного звіту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93820" y="1446963"/>
            <a:ext cx="6590880" cy="4730000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20000"/>
              </a:spcBef>
              <a:buNone/>
            </a:pPr>
            <a:r>
              <a:rPr lang="uk-UA" altLang="ru-RU" b="1" u="sng" dirty="0">
                <a:solidFill>
                  <a:srgbClr val="000000"/>
                </a:solidFill>
              </a:rPr>
              <a:t>Критерій 1.</a:t>
            </a:r>
            <a:r>
              <a:rPr lang="uk-UA" altLang="ru-RU" b="1" dirty="0">
                <a:solidFill>
                  <a:srgbClr val="000000"/>
                </a:solidFill>
              </a:rPr>
              <a:t> Важливість аудиторського </a:t>
            </a:r>
            <a:r>
              <a:rPr lang="uk-UA" altLang="ru-RU" b="1" dirty="0" smtClean="0">
                <a:solidFill>
                  <a:srgbClr val="000000"/>
                </a:solidFill>
              </a:rPr>
              <a:t>звіту:</a:t>
            </a:r>
            <a:endParaRPr lang="uk-UA" altLang="ru-RU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None/>
            </a:pPr>
            <a:endParaRPr lang="uk-UA" altLang="ru-RU" sz="24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uk-UA" altLang="ru-RU" dirty="0" smtClean="0">
                <a:solidFill>
                  <a:srgbClr val="000000"/>
                </a:solidFill>
              </a:rPr>
              <a:t>важливість </a:t>
            </a:r>
            <a:r>
              <a:rPr lang="uk-UA" altLang="ru-RU" dirty="0">
                <a:solidFill>
                  <a:srgbClr val="000000"/>
                </a:solidFill>
              </a:rPr>
              <a:t>та актуальність теми аудиту (проблеми);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uk-UA" altLang="ru-RU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uk-UA" altLang="ru-RU" dirty="0" smtClean="0">
                <a:solidFill>
                  <a:srgbClr val="000000"/>
                </a:solidFill>
              </a:rPr>
              <a:t>звіт </a:t>
            </a:r>
            <a:r>
              <a:rPr lang="uk-UA" altLang="ru-RU" dirty="0">
                <a:solidFill>
                  <a:srgbClr val="000000"/>
                </a:solidFill>
              </a:rPr>
              <a:t>покриває ті етапи державного управління (процесу), які мають особливе значення для проблеми;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uk-UA" altLang="ru-RU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uk-UA" altLang="ru-RU" dirty="0" smtClean="0">
                <a:solidFill>
                  <a:srgbClr val="000000"/>
                </a:solidFill>
              </a:rPr>
              <a:t>звіт </a:t>
            </a:r>
            <a:r>
              <a:rPr lang="uk-UA" altLang="ru-RU" dirty="0">
                <a:solidFill>
                  <a:srgbClr val="000000"/>
                </a:solidFill>
              </a:rPr>
              <a:t>повинен відповідати потребам читача (керівника, який ставить завдання);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uk-UA" altLang="ru-RU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uk-UA" altLang="ru-RU" dirty="0" smtClean="0">
                <a:solidFill>
                  <a:srgbClr val="000000"/>
                </a:solidFill>
              </a:rPr>
              <a:t>звіт </a:t>
            </a:r>
            <a:r>
              <a:rPr lang="uk-UA" altLang="ru-RU" dirty="0">
                <a:solidFill>
                  <a:srgbClr val="000000"/>
                </a:solidFill>
              </a:rPr>
              <a:t>повинен додавати цінності.</a:t>
            </a:r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4</a:t>
            </a:fld>
            <a:endParaRPr lang="uk-UA"/>
          </a:p>
        </p:txBody>
      </p:sp>
      <p:pic>
        <p:nvPicPr>
          <p:cNvPr id="5" name="Picture 4" descr="bl04acclead_JPG_110184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02" y="1446963"/>
            <a:ext cx="3969099" cy="47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29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899" y="291403"/>
            <a:ext cx="10611059" cy="914400"/>
          </a:xfrm>
        </p:spPr>
        <p:txBody>
          <a:bodyPr/>
          <a:lstStyle/>
          <a:p>
            <a:r>
              <a:rPr lang="uk-UA" sz="3200" b="1" dirty="0">
                <a:solidFill>
                  <a:prstClr val="black"/>
                </a:solidFill>
              </a:rPr>
              <a:t>Критерії підготовки якісного звіту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416818"/>
            <a:ext cx="6748305" cy="4939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RU" b="1" u="sng" dirty="0"/>
              <a:t>Критерій 2. </a:t>
            </a:r>
            <a:r>
              <a:rPr lang="uk-UA" altLang="ru-RU" b="1" dirty="0"/>
              <a:t>Звіт повинен бути об'єктивним, справедливим та </a:t>
            </a:r>
            <a:r>
              <a:rPr lang="uk-UA" altLang="ru-RU" b="1" dirty="0" smtClean="0"/>
              <a:t>надійним: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dirty="0" smtClean="0"/>
              <a:t>аудиторські </a:t>
            </a:r>
            <a:r>
              <a:rPr lang="uk-UA" altLang="ru-RU" dirty="0"/>
              <a:t>знахідки, висновки та рекомендації повинні бути </a:t>
            </a:r>
            <a:r>
              <a:rPr lang="uk-UA" altLang="ru-RU" dirty="0" smtClean="0"/>
              <a:t>чіткими;</a:t>
            </a:r>
            <a:endParaRPr lang="uk-UA" alt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dirty="0" smtClean="0"/>
              <a:t>звіт </a:t>
            </a:r>
            <a:r>
              <a:rPr lang="uk-UA" altLang="ru-RU" dirty="0"/>
              <a:t>повинен бути </a:t>
            </a:r>
            <a:r>
              <a:rPr lang="uk-UA" altLang="ru-RU" dirty="0" smtClean="0"/>
              <a:t>повним;</a:t>
            </a:r>
            <a:endParaRPr lang="uk-UA" alt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dirty="0" smtClean="0"/>
              <a:t>звіт </a:t>
            </a:r>
            <a:r>
              <a:rPr lang="uk-UA" altLang="ru-RU" dirty="0"/>
              <a:t>повинен бути </a:t>
            </a:r>
            <a:r>
              <a:rPr lang="uk-UA" altLang="ru-RU" dirty="0" smtClean="0"/>
              <a:t>лаконічним;</a:t>
            </a:r>
            <a:endParaRPr lang="uk-UA" alt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dirty="0" smtClean="0"/>
              <a:t>звіт </a:t>
            </a:r>
            <a:r>
              <a:rPr lang="uk-UA" altLang="ru-RU" dirty="0"/>
              <a:t>повинен бути </a:t>
            </a:r>
            <a:r>
              <a:rPr lang="uk-UA" altLang="ru-RU" dirty="0" smtClean="0"/>
              <a:t>точним; </a:t>
            </a:r>
            <a:endParaRPr lang="uk-UA" alt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altLang="ru-RU" dirty="0" smtClean="0"/>
              <a:t>звіт </a:t>
            </a:r>
            <a:r>
              <a:rPr lang="uk-UA" altLang="ru-RU" dirty="0"/>
              <a:t>повинен бути об'єктивним та </a:t>
            </a:r>
            <a:r>
              <a:rPr lang="uk-UA" altLang="ru-RU" dirty="0" smtClean="0"/>
              <a:t>справедливим.</a:t>
            </a:r>
            <a:endParaRPr lang="uk-UA" altLang="ru-RU" dirty="0"/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5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708" y="1895126"/>
            <a:ext cx="42862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6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6" y="365126"/>
            <a:ext cx="10178143" cy="870822"/>
          </a:xfrm>
        </p:spPr>
        <p:txBody>
          <a:bodyPr/>
          <a:lstStyle/>
          <a:p>
            <a:r>
              <a:rPr lang="uk-UA" sz="3200" b="1" dirty="0">
                <a:solidFill>
                  <a:prstClr val="black"/>
                </a:solidFill>
              </a:rPr>
              <a:t>Критерії підготовки якісного звіту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64727" y="1676591"/>
            <a:ext cx="5301343" cy="4679759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SzPct val="80000"/>
              <a:buNone/>
            </a:pPr>
            <a:r>
              <a:rPr lang="uk-UA" altLang="ru-RU" sz="2600" b="1" u="sng" dirty="0" smtClean="0">
                <a:solidFill>
                  <a:srgbClr val="000000"/>
                </a:solidFill>
              </a:rPr>
              <a:t>Критерій </a:t>
            </a:r>
            <a:r>
              <a:rPr lang="uk-UA" altLang="ru-RU" sz="2600" b="1" u="sng" dirty="0">
                <a:solidFill>
                  <a:srgbClr val="000000"/>
                </a:solidFill>
              </a:rPr>
              <a:t>3. </a:t>
            </a:r>
            <a:r>
              <a:rPr lang="uk-UA" altLang="ru-RU" sz="2600" b="1" dirty="0" smtClean="0">
                <a:solidFill>
                  <a:srgbClr val="000000"/>
                </a:solidFill>
              </a:rPr>
              <a:t>Звіт </a:t>
            </a:r>
            <a:r>
              <a:rPr lang="uk-UA" altLang="ru-RU" sz="2600" b="1" dirty="0">
                <a:solidFill>
                  <a:srgbClr val="000000"/>
                </a:solidFill>
              </a:rPr>
              <a:t>повинен бути читабельним та добре </a:t>
            </a:r>
            <a:r>
              <a:rPr lang="uk-UA" altLang="ru-RU" sz="2600" b="1" dirty="0" smtClean="0">
                <a:solidFill>
                  <a:srgbClr val="000000"/>
                </a:solidFill>
              </a:rPr>
              <a:t>структурованим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SzPct val="80000"/>
              <a:buNone/>
            </a:pPr>
            <a:endParaRPr lang="uk-UA" altLang="ru-RU" sz="2600" dirty="0" smtClean="0">
              <a:solidFill>
                <a:srgbClr val="000000"/>
              </a:solidFill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SzPct val="80000"/>
              <a:buNone/>
            </a:pPr>
            <a:r>
              <a:rPr lang="uk-UA" altLang="ru-RU" sz="2600" dirty="0" smtClean="0">
                <a:solidFill>
                  <a:srgbClr val="000000"/>
                </a:solidFill>
              </a:rPr>
              <a:t>Чітка </a:t>
            </a:r>
            <a:r>
              <a:rPr lang="uk-UA" altLang="ru-RU" sz="2600" dirty="0">
                <a:solidFill>
                  <a:srgbClr val="000000"/>
                </a:solidFill>
              </a:rPr>
              <a:t>структура, що розкриває зміст звіту: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SzPct val="80000"/>
              <a:buNone/>
            </a:pPr>
            <a:endParaRPr lang="uk-UA" altLang="ru-RU" sz="2600" b="1" u="sng" dirty="0">
              <a:solidFill>
                <a:srgbClr val="000000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SzPct val="80000"/>
              <a:buNone/>
            </a:pPr>
            <a:endParaRPr lang="uk-UA" altLang="ru-RU" sz="2600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uk-UA" altLang="ru-RU" sz="2600" dirty="0" smtClean="0">
                <a:solidFill>
                  <a:srgbClr val="000000"/>
                </a:solidFill>
              </a:rPr>
              <a:t> резюме </a:t>
            </a:r>
            <a:r>
              <a:rPr lang="uk-UA" altLang="ru-RU" sz="2600" dirty="0">
                <a:solidFill>
                  <a:srgbClr val="000000"/>
                </a:solidFill>
              </a:rPr>
              <a:t>(не більше 2 </a:t>
            </a:r>
            <a:r>
              <a:rPr lang="uk-UA" altLang="ru-RU" sz="2600" dirty="0" err="1">
                <a:solidFill>
                  <a:srgbClr val="000000"/>
                </a:solidFill>
              </a:rPr>
              <a:t>стор</a:t>
            </a:r>
            <a:r>
              <a:rPr lang="uk-UA" altLang="ru-RU" sz="2600" dirty="0" smtClean="0">
                <a:solidFill>
                  <a:srgbClr val="000000"/>
                </a:solidFill>
              </a:rPr>
              <a:t>.)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endParaRPr lang="en-US" altLang="ru-RU" sz="2600" dirty="0">
              <a:solidFill>
                <a:srgbClr val="000000"/>
              </a:solidFill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SzPct val="80000"/>
              <a:buNone/>
            </a:pPr>
            <a:endParaRPr lang="en-US" altLang="ru-RU" sz="2600" dirty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q"/>
            </a:pPr>
            <a:r>
              <a:rPr lang="uk-UA" altLang="ru-RU" sz="2600" dirty="0">
                <a:solidFill>
                  <a:srgbClr val="000000"/>
                </a:solidFill>
              </a:rPr>
              <a:t>с</a:t>
            </a:r>
            <a:r>
              <a:rPr lang="uk-UA" altLang="ru-RU" sz="2600" dirty="0" smtClean="0">
                <a:solidFill>
                  <a:srgbClr val="000000"/>
                </a:solidFill>
              </a:rPr>
              <a:t>труктура </a:t>
            </a:r>
            <a:r>
              <a:rPr lang="uk-UA" altLang="ru-RU" sz="2600" dirty="0">
                <a:solidFill>
                  <a:srgbClr val="000000"/>
                </a:solidFill>
              </a:rPr>
              <a:t>звіту відповідно до </a:t>
            </a:r>
            <a:r>
              <a:rPr lang="uk-UA" altLang="ru-RU" sz="2600" dirty="0" smtClean="0">
                <a:solidFill>
                  <a:srgbClr val="000000"/>
                </a:solidFill>
              </a:rPr>
              <a:t>    вітчизняних </a:t>
            </a:r>
            <a:r>
              <a:rPr lang="uk-UA" altLang="ru-RU" sz="2600" dirty="0">
                <a:solidFill>
                  <a:srgbClr val="000000"/>
                </a:solidFill>
              </a:rPr>
              <a:t>стандартів</a:t>
            </a:r>
          </a:p>
          <a:p>
            <a:pPr>
              <a:buFont typeface="Wingdings" panose="05000000000000000000" pitchFamily="2" charset="2"/>
              <a:buChar char="q"/>
            </a:pPr>
            <a:endParaRPr lang="uk-UA" dirty="0">
              <a:latin typeface="+mj-lt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6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5" y="1527349"/>
            <a:ext cx="5600282" cy="48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1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802" y="365125"/>
            <a:ext cx="10147998" cy="1325563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Формат аудиторського звіту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269850"/>
            <a:ext cx="10515600" cy="490711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7</a:t>
            </a:fld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4904013" y="1337914"/>
            <a:ext cx="1768091" cy="2229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Аудиторський звіт</a:t>
            </a:r>
            <a:endParaRPr lang="uk-UA" dirty="0"/>
          </a:p>
        </p:txBody>
      </p:sp>
      <p:sp>
        <p:nvSpPr>
          <p:cNvPr id="11" name="Вертикальний сувій 10"/>
          <p:cNvSpPr/>
          <p:nvPr/>
        </p:nvSpPr>
        <p:spPr>
          <a:xfrm>
            <a:off x="1475326" y="3305908"/>
            <a:ext cx="1807631" cy="1406769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Резюме</a:t>
            </a:r>
          </a:p>
          <a:p>
            <a:pPr algn="ctr"/>
            <a:r>
              <a:rPr lang="uk-UA" sz="1400" dirty="0" smtClean="0">
                <a:solidFill>
                  <a:schemeClr val="tx1"/>
                </a:solidFill>
              </a:rPr>
              <a:t>(стислий виклад основних висновків і рекомендацій </a:t>
            </a:r>
            <a:endParaRPr lang="uk-UA" sz="1400" dirty="0">
              <a:solidFill>
                <a:schemeClr val="tx1"/>
              </a:solidFill>
            </a:endParaRPr>
          </a:p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" name="Вертикальний сувій 11"/>
          <p:cNvSpPr/>
          <p:nvPr/>
        </p:nvSpPr>
        <p:spPr>
          <a:xfrm>
            <a:off x="3607514" y="3746552"/>
            <a:ext cx="2461846" cy="2276209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Основна </a:t>
            </a:r>
            <a:r>
              <a:rPr lang="uk-UA" b="1" dirty="0" smtClean="0">
                <a:solidFill>
                  <a:schemeClr val="tx1"/>
                </a:solidFill>
              </a:rPr>
              <a:t>частина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sz="1600" dirty="0" smtClean="0">
                <a:solidFill>
                  <a:schemeClr val="tx1"/>
                </a:solidFill>
              </a:rPr>
              <a:t>(цілі, обсяг, результати аудиторського завдання) </a:t>
            </a:r>
            <a:endParaRPr lang="uk-UA" sz="1600" dirty="0">
              <a:solidFill>
                <a:schemeClr val="tx1"/>
              </a:solidFill>
            </a:endParaRPr>
          </a:p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3" name="Вертикальний сувій 12"/>
          <p:cNvSpPr/>
          <p:nvPr/>
        </p:nvSpPr>
        <p:spPr>
          <a:xfrm>
            <a:off x="6565760" y="4580452"/>
            <a:ext cx="1694823" cy="195846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Висновки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4" name="Вертикальний сувій 13"/>
          <p:cNvSpPr/>
          <p:nvPr/>
        </p:nvSpPr>
        <p:spPr>
          <a:xfrm>
            <a:off x="9107000" y="5140603"/>
            <a:ext cx="1497204" cy="1717397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Рекомен-дації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3109546" y="4094257"/>
            <a:ext cx="696842" cy="790399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люс 16"/>
          <p:cNvSpPr/>
          <p:nvPr/>
        </p:nvSpPr>
        <p:spPr>
          <a:xfrm>
            <a:off x="5938575" y="4869218"/>
            <a:ext cx="733529" cy="777956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люс 17"/>
          <p:cNvSpPr/>
          <p:nvPr/>
        </p:nvSpPr>
        <p:spPr>
          <a:xfrm>
            <a:off x="8379565" y="5559682"/>
            <a:ext cx="664029" cy="616748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03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512" y="425415"/>
            <a:ext cx="10520624" cy="890919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Як допомогти читачеві відслідкувати структуру та логіку звіту </a:t>
            </a:r>
            <a:endParaRPr lang="uk-UA" sz="3200" b="1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8433" y="1574624"/>
            <a:ext cx="4449366" cy="4351338"/>
          </a:xfrm>
          <a:prstGeom prst="rect">
            <a:avLst/>
          </a:prstGeom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8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>
          <a:xfrm>
            <a:off x="837363" y="1654856"/>
            <a:ext cx="65180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uk-UA" altLang="ru-RU" sz="2200" dirty="0">
                <a:solidFill>
                  <a:srgbClr val="000000"/>
                </a:solidFill>
              </a:rPr>
              <a:t>Переконатися, що цілі аудиту та запитання для аудиту чітко сформульовані, а подана доказова база покриває всі запитання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altLang="ru-RU" sz="220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uk-UA" altLang="ru-RU" sz="2200" dirty="0">
                <a:solidFill>
                  <a:srgbClr val="000000"/>
                </a:solidFill>
              </a:rPr>
              <a:t>Переконатися, що знахідки підтверджені доказовою базою, та що висновки та рекомендації є пов'язані із запитаннями для аудиту та знахідками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  <a:defRPr/>
            </a:pPr>
            <a:endParaRPr lang="en-US" altLang="ru-RU" sz="2200" dirty="0">
              <a:solidFill>
                <a:srgbClr val="000000"/>
              </a:solidFill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uk-UA" altLang="ru-RU" sz="2200" dirty="0">
                <a:solidFill>
                  <a:srgbClr val="000000"/>
                </a:solidFill>
              </a:rPr>
              <a:t>Переглянути звіт на предмет: речення чи цифри є чіткими, логічними, доведеними та необхідними для формулювання висновків. В іншому випадку вони повинні бути прибрані зі звіту або переписані</a:t>
            </a:r>
          </a:p>
        </p:txBody>
      </p:sp>
    </p:spTree>
    <p:extLst>
      <p:ext uri="{BB962C8B-B14F-4D97-AF65-F5344CB8AC3E}">
        <p14:creationId xmlns:p14="http://schemas.microsoft.com/office/powerpoint/2010/main" val="4167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802" y="365125"/>
            <a:ext cx="10147997" cy="1325563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Аудиторські знахідки і висновки</a:t>
            </a:r>
            <a:endParaRPr lang="uk-UA" sz="32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48248" y="1690688"/>
            <a:ext cx="4728587" cy="972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altLang="ru-RU" b="1" dirty="0"/>
              <a:t>Аудиторські знахідки – це отримані в ході аудиту дані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D663-84F4-46BE-95C8-A990D879E497}" type="slidenum">
              <a:rPr lang="uk-UA" smtClean="0"/>
              <a:t>9</a:t>
            </a:fld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5908432" y="4919435"/>
            <a:ext cx="5767753" cy="1551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altLang="ru-RU" sz="2800" b="1" dirty="0" smtClean="0">
                <a:solidFill>
                  <a:srgbClr val="000000"/>
                </a:solidFill>
              </a:rPr>
              <a:t>Висновки </a:t>
            </a:r>
            <a:r>
              <a:rPr lang="uk-UA" altLang="ru-RU" sz="2800" b="1" dirty="0">
                <a:solidFill>
                  <a:srgbClr val="000000"/>
                </a:solidFill>
              </a:rPr>
              <a:t>– це логічний підсумок, коли аудитор порівняв </a:t>
            </a:r>
            <a:r>
              <a:rPr lang="uk-UA" altLang="ru-RU" sz="2800" b="1" dirty="0" smtClean="0">
                <a:solidFill>
                  <a:srgbClr val="000000"/>
                </a:solidFill>
              </a:rPr>
              <a:t>знахідки  із нормами </a:t>
            </a:r>
            <a:endParaRPr lang="uk-UA" sz="2800" dirty="0"/>
          </a:p>
        </p:txBody>
      </p:sp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62" y="1948289"/>
            <a:ext cx="3843912" cy="27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Ð²Ð¸ÑÐ½Ð¾Ð²Ð¾Ð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75" y="2745693"/>
            <a:ext cx="4004443" cy="306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04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544</Words>
  <Application>Microsoft Office PowerPoint</Application>
  <PresentationFormat>Широкий екран</PresentationFormat>
  <Paragraphs>100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1_Тема Office</vt:lpstr>
      <vt:lpstr>Презентація PowerPoint</vt:lpstr>
      <vt:lpstr>Аудиторський звіт</vt:lpstr>
      <vt:lpstr>Цілі аудиторського звіту</vt:lpstr>
      <vt:lpstr>Критерії підготовки якісного звіту</vt:lpstr>
      <vt:lpstr>Критерії підготовки якісного звіту</vt:lpstr>
      <vt:lpstr>Критерії підготовки якісного звіту</vt:lpstr>
      <vt:lpstr>Формат аудиторського звіту</vt:lpstr>
      <vt:lpstr>Як допомогти читачеві відслідкувати структуру та логіку звіту </vt:lpstr>
      <vt:lpstr>Аудиторські знахідки і висновки</vt:lpstr>
      <vt:lpstr>Вимоги до аудиторських знахідок/доказів</vt:lpstr>
      <vt:lpstr>Аудиторські висновки</vt:lpstr>
      <vt:lpstr>Читабельність аудиторського звіту</vt:lpstr>
      <vt:lpstr>Презентація PowerPoint</vt:lpstr>
    </vt:vector>
  </TitlesOfParts>
  <Company>Minfin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Трощій Ірина Олегівна</dc:creator>
  <cp:lastModifiedBy>Кудрик Галина Петрівна</cp:lastModifiedBy>
  <cp:revision>307</cp:revision>
  <dcterms:created xsi:type="dcterms:W3CDTF">2017-06-08T12:07:24Z</dcterms:created>
  <dcterms:modified xsi:type="dcterms:W3CDTF">2019-04-22T07:25:38Z</dcterms:modified>
</cp:coreProperties>
</file>